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94" r:id="rId1"/>
  </p:sldMasterIdLst>
  <p:notesMasterIdLst>
    <p:notesMasterId r:id="rId70"/>
  </p:notesMasterIdLst>
  <p:handoutMasterIdLst>
    <p:handoutMasterId r:id="rId71"/>
  </p:handoutMasterIdLst>
  <p:sldIdLst>
    <p:sldId id="1357" r:id="rId2"/>
    <p:sldId id="1450" r:id="rId3"/>
    <p:sldId id="1547" r:id="rId4"/>
    <p:sldId id="1412" r:id="rId5"/>
    <p:sldId id="1476" r:id="rId6"/>
    <p:sldId id="1472" r:id="rId7"/>
    <p:sldId id="1483" r:id="rId8"/>
    <p:sldId id="1484" r:id="rId9"/>
    <p:sldId id="1485" r:id="rId10"/>
    <p:sldId id="1473" r:id="rId11"/>
    <p:sldId id="1546" r:id="rId12"/>
    <p:sldId id="1487" r:id="rId13"/>
    <p:sldId id="1488" r:id="rId14"/>
    <p:sldId id="1489" r:id="rId15"/>
    <p:sldId id="1490" r:id="rId16"/>
    <p:sldId id="1491" r:id="rId17"/>
    <p:sldId id="1480" r:id="rId18"/>
    <p:sldId id="1493" r:id="rId19"/>
    <p:sldId id="1492" r:id="rId20"/>
    <p:sldId id="1494" r:id="rId21"/>
    <p:sldId id="1460" r:id="rId22"/>
    <p:sldId id="1380" r:id="rId23"/>
    <p:sldId id="1495" r:id="rId24"/>
    <p:sldId id="1382" r:id="rId25"/>
    <p:sldId id="1503" r:id="rId26"/>
    <p:sldId id="1504" r:id="rId27"/>
    <p:sldId id="1505" r:id="rId28"/>
    <p:sldId id="1506" r:id="rId29"/>
    <p:sldId id="1508" r:id="rId30"/>
    <p:sldId id="1509" r:id="rId31"/>
    <p:sldId id="1502" r:id="rId32"/>
    <p:sldId id="1383" r:id="rId33"/>
    <p:sldId id="1498" r:id="rId34"/>
    <p:sldId id="1511" r:id="rId35"/>
    <p:sldId id="1544" r:id="rId36"/>
    <p:sldId id="1500" r:id="rId37"/>
    <p:sldId id="1457" r:id="rId38"/>
    <p:sldId id="1513" r:id="rId39"/>
    <p:sldId id="1496" r:id="rId40"/>
    <p:sldId id="1515" r:id="rId41"/>
    <p:sldId id="1514" r:id="rId42"/>
    <p:sldId id="1516" r:id="rId43"/>
    <p:sldId id="1517" r:id="rId44"/>
    <p:sldId id="1518" r:id="rId45"/>
    <p:sldId id="1519" r:id="rId46"/>
    <p:sldId id="1520" r:id="rId47"/>
    <p:sldId id="1521" r:id="rId48"/>
    <p:sldId id="1522" r:id="rId49"/>
    <p:sldId id="1523" r:id="rId50"/>
    <p:sldId id="1536" r:id="rId51"/>
    <p:sldId id="1524" r:id="rId52"/>
    <p:sldId id="1525" r:id="rId53"/>
    <p:sldId id="1537" r:id="rId54"/>
    <p:sldId id="1548" r:id="rId55"/>
    <p:sldId id="1526" r:id="rId56"/>
    <p:sldId id="1545" r:id="rId57"/>
    <p:sldId id="1528" r:id="rId58"/>
    <p:sldId id="1529" r:id="rId59"/>
    <p:sldId id="1531" r:id="rId60"/>
    <p:sldId id="1530" r:id="rId61"/>
    <p:sldId id="1532" r:id="rId62"/>
    <p:sldId id="1540" r:id="rId63"/>
    <p:sldId id="1542" r:id="rId64"/>
    <p:sldId id="1539" r:id="rId65"/>
    <p:sldId id="1533" r:id="rId66"/>
    <p:sldId id="1534" r:id="rId67"/>
    <p:sldId id="1535" r:id="rId68"/>
    <p:sldId id="1538" r:id="rId69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CC33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35" autoAdjust="0"/>
    <p:restoredTop sz="54049" autoAdjust="0"/>
  </p:normalViewPr>
  <p:slideViewPr>
    <p:cSldViewPr snapToGrid="0">
      <p:cViewPr varScale="1">
        <p:scale>
          <a:sx n="38" d="100"/>
          <a:sy n="38" d="100"/>
        </p:scale>
        <p:origin x="1134" y="54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5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9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5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0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89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08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90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9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58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8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2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62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3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04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2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5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5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0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84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0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3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7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01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8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3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0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066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6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2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8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9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3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51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3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73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7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3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0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4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31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2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2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C55C-64EF-5A4C-AA55-00ED127F3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Week 11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8071F-5629-E546-A495-2CF02BCF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493059"/>
          </a:xfrm>
        </p:spPr>
        <p:txBody>
          <a:bodyPr>
            <a:normAutofit/>
          </a:bodyPr>
          <a:lstStyle/>
          <a:p>
            <a:r>
              <a:rPr lang="en-US" sz="1800" dirty="0"/>
              <a:t>Dr </a:t>
            </a:r>
            <a:r>
              <a:rPr lang="en-US" sz="1800" dirty="0" err="1"/>
              <a:t>Zhi</a:t>
            </a:r>
            <a:r>
              <a:rPr lang="en-US" sz="18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20153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122585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5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5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1026" name="Picture 2" descr="Diagram of the two branches. The &quot;feature&quot; branch diverges from the &quot;main&quot; branch, goes through stages for &quot;Commit changes,&quot; &quot;Submit pull request,&quot; and &quot;Discuss proposed changes,&quot; and is then merged back into main.">
            <a:extLst>
              <a:ext uri="{FF2B5EF4-FFF2-40B4-BE49-F238E27FC236}">
                <a16:creationId xmlns:a16="http://schemas.microsoft.com/office/drawing/2014/main" id="{5701CAAB-E781-4250-8492-208BCC37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" y="2503115"/>
            <a:ext cx="10336100" cy="28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B94DA-B532-4DC5-B581-B1B336481E42}"/>
              </a:ext>
            </a:extLst>
          </p:cNvPr>
          <p:cNvSpPr txBox="1"/>
          <p:nvPr/>
        </p:nvSpPr>
        <p:spPr>
          <a:xfrm>
            <a:off x="3687033" y="6505366"/>
            <a:ext cx="8484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https://docs.github.com/en/get-started/start-your-journey/hello-world#step-2-create-a-branch</a:t>
            </a:r>
          </a:p>
        </p:txBody>
      </p:sp>
    </p:spTree>
    <p:extLst>
      <p:ext uri="{BB962C8B-B14F-4D97-AF65-F5344CB8AC3E}">
        <p14:creationId xmlns:p14="http://schemas.microsoft.com/office/powerpoint/2010/main" val="224262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rgbClr val="000000"/>
                </a:solidFill>
              </a:rPr>
              <a:t>Run Build and Unit Tests:</a:t>
            </a:r>
          </a:p>
          <a:p>
            <a:pPr lvl="1"/>
            <a:r>
              <a:rPr lang="en-AU" spc="-1" dirty="0">
                <a:solidFill>
                  <a:srgbClr val="000000"/>
                </a:solidFill>
              </a:rPr>
              <a:t>Build refers to </a:t>
            </a:r>
            <a:r>
              <a:rPr lang="en-US" spc="-1" dirty="0">
                <a:solidFill>
                  <a:srgbClr val="000000"/>
                </a:solidFill>
              </a:rPr>
              <a:t>automatically generating executables for the application.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unit tests are executed to ensure that individual components of the application function correctly.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Failures in build and unit tests alert the developers.</a:t>
            </a:r>
            <a:endParaRPr lang="en-AU" spc="-1" dirty="0">
              <a:solidFill>
                <a:srgbClr val="000000"/>
              </a:solidFill>
            </a:endParaRP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6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Test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deployment to the test environment.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Environment: a dedicated test environment mirrors the production environment but is isolated for testing purposes.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includes functional testing, integration testing, workload testing, etc.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7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The application is deployed to the production environment for serving real users.</a:t>
            </a: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66959-F1E2-4E4E-B6D9-ED2D2CA04CD2}"/>
              </a:ext>
            </a:extLst>
          </p:cNvPr>
          <p:cNvSpPr/>
          <p:nvPr/>
        </p:nvSpPr>
        <p:spPr>
          <a:xfrm>
            <a:off x="1600200" y="3298367"/>
            <a:ext cx="8805308" cy="186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40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28726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969440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31A5-A7D1-4018-9945-76E2AABD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3316925"/>
            <a:ext cx="10330775" cy="28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/>
              <a:t>Benefits: ?</a:t>
            </a:r>
            <a:endParaRPr lang="en-AU" spc="-1" dirty="0"/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337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/>
              <a:t>Benefits:</a:t>
            </a:r>
            <a:r>
              <a:rPr lang="en-US" spc="-1" dirty="0">
                <a:solidFill>
                  <a:srgbClr val="FF0000"/>
                </a:solidFill>
              </a:rPr>
              <a:t>  </a:t>
            </a:r>
            <a:r>
              <a:rPr lang="en-AU" spc="-1" dirty="0">
                <a:solidFill>
                  <a:srgbClr val="000000"/>
                </a:solidFill>
              </a:rPr>
              <a:t>Improve Developer Productivity, </a:t>
            </a:r>
            <a:r>
              <a:rPr lang="en-US" spc="-1" dirty="0">
                <a:solidFill>
                  <a:srgbClr val="000000"/>
                </a:solidFill>
              </a:rPr>
              <a:t>Find and Address Bugs Quicker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47127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/>
              <a:t>Benefits: ?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27504" y="292191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324118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2784-199A-4366-8059-4B35360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96" y="1581956"/>
            <a:ext cx="9707968" cy="2075644"/>
          </a:xfr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The results for the first lab report</a:t>
            </a:r>
            <a:endParaRPr lang="en-AU" spc="-1" dirty="0">
              <a:solidFill>
                <a:srgbClr val="000000"/>
              </a:solidFill>
              <a:latin typeface="Calibri"/>
            </a:endParaRPr>
          </a:p>
          <a:p>
            <a:pPr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600" spc="-1" dirty="0">
                <a:solidFill>
                  <a:srgbClr val="000000"/>
                </a:solidFill>
                <a:latin typeface="Calibri"/>
              </a:rPr>
              <a:t>within this week</a:t>
            </a:r>
            <a:endParaRPr lang="en-US" sz="26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Expression of Interest: Facilitating CITS5503 in Sem 2, 2026</a:t>
            </a:r>
          </a:p>
          <a:p>
            <a:pPr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Calibri"/>
              </a:rPr>
              <a:t>a google form will be available soon</a:t>
            </a:r>
          </a:p>
        </p:txBody>
      </p:sp>
    </p:spTree>
    <p:extLst>
      <p:ext uri="{BB962C8B-B14F-4D97-AF65-F5344CB8AC3E}">
        <p14:creationId xmlns:p14="http://schemas.microsoft.com/office/powerpoint/2010/main" val="230914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</a:t>
            </a:r>
            <a:r>
              <a:rPr lang="en-US" spc="-1" dirty="0">
                <a:solidFill>
                  <a:srgbClr val="000000"/>
                </a:solidFill>
              </a:rPr>
              <a:t>Continuous Integration + Automate the Software Release Process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46554" y="290286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6380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90921"/>
            <a:ext cx="5598448" cy="653568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automate tasks in DevOps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97429"/>
            <a:ext cx="10864355" cy="4095327"/>
          </a:xfrm>
        </p:spPr>
        <p:txBody>
          <a:bodyPr>
            <a:noAutofit/>
          </a:bodyPr>
          <a:lstStyle/>
          <a:p>
            <a:r>
              <a:rPr lang="en-US" sz="2400" spc="-1" dirty="0">
                <a:solidFill>
                  <a:srgbClr val="000000"/>
                </a:solidFill>
              </a:rPr>
              <a:t>Fabric is a high level Python library designed to execute shell commands remotely over SSH, yielding useful Python objects in return.</a:t>
            </a:r>
          </a:p>
          <a:p>
            <a:r>
              <a:rPr lang="en-US" sz="2400" spc="-1" dirty="0">
                <a:solidFill>
                  <a:srgbClr val="000000"/>
                </a:solidFill>
              </a:rPr>
              <a:t>OpenSSH: a widely used version of the SSH protocol, available </a:t>
            </a:r>
            <a:r>
              <a:rPr lang="en-US" altLang="en-US" sz="2400" dirty="0"/>
              <a:t>on Mac, Linux/Unix and Windows.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how is OpenSSH used for user/client authentication?</a:t>
            </a:r>
          </a:p>
          <a:p>
            <a:endParaRPr lang="en-US" sz="2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46" y="117988"/>
            <a:ext cx="5607385" cy="811161"/>
          </a:xfrm>
        </p:spPr>
        <p:txBody>
          <a:bodyPr>
            <a:noAutofit/>
          </a:bodyPr>
          <a:lstStyle/>
          <a:p>
            <a:r>
              <a:rPr lang="en-US" sz="3200" b="1" dirty="0"/>
              <a:t>User/Client Authentication in SSH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9" y="929149"/>
            <a:ext cx="6924061" cy="4907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4526248" y="6519446"/>
            <a:ext cx="766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https://sebastien.saunier.me/blog/2015/05/10/github-public-key-authentication.html</a:t>
            </a:r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C0968C-C2BC-48E7-B9CA-52B761B22FDC}"/>
              </a:ext>
            </a:extLst>
          </p:cNvPr>
          <p:cNvSpPr txBox="1">
            <a:spLocks/>
          </p:cNvSpPr>
          <p:nvPr/>
        </p:nvSpPr>
        <p:spPr>
          <a:xfrm>
            <a:off x="437473" y="370762"/>
            <a:ext cx="8223544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3200" b="1" dirty="0">
                <a:latin typeface="+mj-lt"/>
              </a:rPr>
              <a:t>Add the public key to GitHub</a:t>
            </a:r>
            <a:endParaRPr lang="en-US" sz="3200" b="1" i="0" dirty="0">
              <a:effectLst/>
              <a:latin typeface="+mj-lt"/>
            </a:endParaRP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Check for existing </a:t>
            </a:r>
            <a:r>
              <a:rPr lang="en-US" altLang="en-US" sz="2400" dirty="0"/>
              <a:t>OpenSSH</a:t>
            </a:r>
            <a:r>
              <a:rPr lang="en-US" sz="2400" dirty="0"/>
              <a:t> key pairs: 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en-US" dirty="0"/>
              <a:t>	</a:t>
            </a:r>
            <a:r>
              <a:rPr lang="en-AU" dirty="0"/>
              <a:t>ls ~/.</a:t>
            </a:r>
            <a:r>
              <a:rPr lang="en-AU" dirty="0" err="1"/>
              <a:t>ssh</a:t>
            </a:r>
            <a:endParaRPr lang="en-AU" dirty="0"/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Generate </a:t>
            </a:r>
            <a:r>
              <a:rPr lang="en-US" altLang="en-US" sz="2400" dirty="0"/>
              <a:t>OpenSSH</a:t>
            </a:r>
            <a:r>
              <a:rPr lang="en-US" sz="2400" dirty="0"/>
              <a:t> keys if no key pairs exist: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ssh-keygen -t rsa -b 4096 -C email@example.com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private key: id_rsa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public key: id_rsa.pub</a:t>
            </a: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Add the Public Key to GitHub: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35F9-829A-4CAB-AB77-6950AABC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3429000"/>
            <a:ext cx="2741490" cy="27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880E30-B726-485B-AD49-39D3E445BB8A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Two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292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30456B-5901-4899-896B-5C8541BE5C58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Two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AU" sz="2400" dirty="0"/>
              <a:t>Both “</a:t>
            </a:r>
            <a:r>
              <a:rPr lang="en-AU" sz="2400" dirty="0" err="1"/>
              <a:t>UserKnownHostsFile</a:t>
            </a:r>
            <a:r>
              <a:rPr lang="en-AU" sz="2400" dirty="0"/>
              <a:t> /dev/null” and “</a:t>
            </a:r>
            <a:r>
              <a:rPr lang="en-AU" sz="2400" dirty="0" err="1"/>
              <a:t>StrictHostKeyChecking</a:t>
            </a:r>
            <a:r>
              <a:rPr lang="en-AU" sz="2400" dirty="0"/>
              <a:t> no” disable </a:t>
            </a:r>
            <a:r>
              <a:rPr lang="en-US" sz="2400" dirty="0"/>
              <a:t>h</a:t>
            </a:r>
            <a:r>
              <a:rPr lang="en-US" altLang="en-US" sz="2400" dirty="0"/>
              <a:t>ost key checking, making the connection insecure to the client. 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/>
              <a:t>To explain why, we need to be aware of “server/host authentication”.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643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B4932-759D-4CB9-8C13-4E777F91C2D0}"/>
              </a:ext>
            </a:extLst>
          </p:cNvPr>
          <p:cNvSpPr txBox="1"/>
          <p:nvPr/>
        </p:nvSpPr>
        <p:spPr>
          <a:xfrm>
            <a:off x="493856" y="781686"/>
            <a:ext cx="968127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pair: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host key is a key pair. Public host key is stored on and distributed to different clients, and private key is stored on the host/server.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A5289-A4E1-40F3-91BA-9425C2E0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70" y="2636429"/>
            <a:ext cx="4473074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7" y="2401592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761116"/>
            <a:ext cx="933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time, the server presents its host public key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88749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549360"/>
            <a:ext cx="4872217" cy="370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BA3D-A035-46B6-ABE8-82B2BE53255B}"/>
              </a:ext>
            </a:extLst>
          </p:cNvPr>
          <p:cNvSpPr txBox="1"/>
          <p:nvPr/>
        </p:nvSpPr>
        <p:spPr>
          <a:xfrm>
            <a:off x="447269" y="870567"/>
            <a:ext cx="10870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The host-key database is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called 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in Linux and contains 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known host keys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62BC-7832-44FE-8EE3-24383CDB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1" y="1484152"/>
            <a:ext cx="730669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2784-199A-4366-8059-4B35360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14" y="1436483"/>
            <a:ext cx="8674173" cy="1683235"/>
          </a:xfr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DevOps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Fabric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AWS Lambda</a:t>
            </a:r>
          </a:p>
          <a:p>
            <a:pPr marL="27675" indent="0">
              <a:buNone/>
            </a:pP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ABAFD-759F-44AD-9737-4DC91D28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15" y="286870"/>
            <a:ext cx="3258393" cy="7635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3200" b="1" dirty="0"/>
              <a:t>Overview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106755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610523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1249086"/>
            <a:ext cx="10439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Host Key Checking: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The client checks the server's host key against a copy stored in its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 file. If the check succeeds, the server is authenticated.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0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39" y="1109065"/>
            <a:ext cx="4791429" cy="1787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4B8117-46D2-444E-A841-4891D84A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38" y="4297570"/>
            <a:ext cx="4791429" cy="1619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5921A-2E70-43A0-8FFE-D6F1763D8E2F}"/>
              </a:ext>
            </a:extLst>
          </p:cNvPr>
          <p:cNvCxnSpPr>
            <a:cxnSpLocks/>
          </p:cNvCxnSpPr>
          <p:nvPr/>
        </p:nvCxnSpPr>
        <p:spPr>
          <a:xfrm>
            <a:off x="3467552" y="3062490"/>
            <a:ext cx="0" cy="931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04574DD-B052-4B4E-A18B-42E9DB41BE53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7297140" cy="81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Enable Server/Host Authentication in SSH</a:t>
            </a:r>
          </a:p>
        </p:txBody>
      </p:sp>
    </p:spTree>
    <p:extLst>
      <p:ext uri="{BB962C8B-B14F-4D97-AF65-F5344CB8AC3E}">
        <p14:creationId xmlns:p14="http://schemas.microsoft.com/office/powerpoint/2010/main" val="2164289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4F2B-A91D-401C-9E11-120227B4B658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454151" y="5459993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7F7E-BE4E-44AD-8A61-E5D817084829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73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1968103"/>
            <a:ext cx="647468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CF96-B0E7-41DD-B302-417ED757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4874627"/>
            <a:ext cx="6474686" cy="55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790EE-F318-4007-896E-70E80E3D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43" y="3692126"/>
            <a:ext cx="6474686" cy="5508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7697BD-E247-459C-8FC9-1A1BECD49A17}"/>
              </a:ext>
            </a:extLst>
          </p:cNvPr>
          <p:cNvSpPr txBox="1">
            <a:spLocks/>
          </p:cNvSpPr>
          <p:nvPr/>
        </p:nvSpPr>
        <p:spPr>
          <a:xfrm>
            <a:off x="666343" y="3294722"/>
            <a:ext cx="7260175" cy="49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000" dirty="0"/>
              <a:t>Allow members of group </a:t>
            </a:r>
            <a:r>
              <a:rPr lang="en-US" sz="2000" dirty="0" err="1"/>
              <a:t>sudo</a:t>
            </a:r>
            <a:r>
              <a:rPr lang="en-US" sz="2000" dirty="0"/>
              <a:t> to execute any command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38167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F7B14-7C50-4AD6-BDD8-6BEE402D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4060216"/>
            <a:ext cx="5830114" cy="15908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533382" y="3189738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(</a:t>
            </a:r>
            <a:r>
              <a:rPr lang="en-AU" sz="2400" dirty="0"/>
              <a:t>Switch User</a:t>
            </a:r>
            <a:r>
              <a:rPr lang="en-US" altLang="en-US" sz="2400" dirty="0"/>
              <a:t>): </a:t>
            </a:r>
            <a:r>
              <a:rPr lang="en-US" sz="2400" dirty="0"/>
              <a:t>allows a user to switch to another user account by entering that user account's password</a:t>
            </a:r>
            <a:r>
              <a:rPr lang="en-AU" sz="2400" dirty="0"/>
              <a:t>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1968103"/>
            <a:ext cx="583011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" y="852766"/>
            <a:ext cx="8683293" cy="25762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4645E-80FD-48C4-B2BE-FDD84C874037}"/>
              </a:ext>
            </a:extLst>
          </p:cNvPr>
          <p:cNvSpPr txBox="1">
            <a:spLocks/>
          </p:cNvSpPr>
          <p:nvPr/>
        </p:nvSpPr>
        <p:spPr>
          <a:xfrm>
            <a:off x="429137" y="3719088"/>
            <a:ext cx="11257341" cy="2576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400" dirty="0"/>
              <a:t>@task is a decorator from the Fabric library.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</a:t>
            </a:r>
            <a:r>
              <a:rPr lang="en-AU" altLang="en-US" sz="2400" dirty="0"/>
              <a:t>does the code snippet above primarily do?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36AED-3F43-4BB0-855A-2CD47ED3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11110591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f</a:t>
            </a:r>
            <a:r>
              <a:rPr lang="en-US" sz="3200" b="1" dirty="0"/>
              <a:t>abfile.py: </a:t>
            </a:r>
            <a:r>
              <a:rPr lang="en-US" sz="3200" dirty="0"/>
              <a:t>a Python script that is a collection of tasks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141285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39636"/>
            <a:ext cx="6903912" cy="657511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2100BB-FC76-49E8-9586-E3663122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069675"/>
            <a:ext cx="11178633" cy="4205710"/>
          </a:xfrm>
        </p:spPr>
        <p:txBody>
          <a:bodyPr>
            <a:noAutofit/>
          </a:bodyPr>
          <a:lstStyle/>
          <a:p>
            <a:r>
              <a:rPr lang="en-US" sz="2400" b="1" spc="-1" dirty="0">
                <a:solidFill>
                  <a:srgbClr val="000000"/>
                </a:solidFill>
              </a:rPr>
              <a:t>Lambda: </a:t>
            </a:r>
            <a:r>
              <a:rPr lang="en-US" sz="2400" spc="-1" dirty="0">
                <a:solidFill>
                  <a:srgbClr val="000000"/>
                </a:solidFill>
              </a:rPr>
              <a:t>a microservice that lets us run code without provisioning or managing servers. With Lambda, all we need to do is</a:t>
            </a:r>
            <a:r>
              <a:rPr lang="en-US" sz="2400" b="1" spc="-1" dirty="0">
                <a:solidFill>
                  <a:srgbClr val="000000"/>
                </a:solidFill>
              </a:rPr>
              <a:t> </a:t>
            </a:r>
            <a:r>
              <a:rPr lang="en-US" sz="2400" spc="-1" dirty="0">
                <a:solidFill>
                  <a:srgbClr val="000000"/>
                </a:solidFill>
              </a:rPr>
              <a:t>supply our code in one of the language runtimes that Lambda supports. </a:t>
            </a:r>
          </a:p>
          <a:p>
            <a:pPr algn="l"/>
            <a:r>
              <a:rPr lang="en-US" sz="2400" b="1" spc="-1" dirty="0">
                <a:solidFill>
                  <a:srgbClr val="000000"/>
                </a:solidFill>
              </a:rPr>
              <a:t>Two main benefits:</a:t>
            </a:r>
          </a:p>
          <a:p>
            <a:pPr lvl="1"/>
            <a:r>
              <a:rPr lang="en-US" b="1" dirty="0"/>
              <a:t>Automatic Scaling:</a:t>
            </a:r>
            <a:r>
              <a:rPr lang="en-US" dirty="0"/>
              <a:t> Lambda automatically adjusts compute resources based on the workload, scaling up or down seamlessly without manual intervention. </a:t>
            </a:r>
          </a:p>
          <a:p>
            <a:pPr lvl="1"/>
            <a:r>
              <a:rPr lang="en-US" b="1" dirty="0"/>
              <a:t>Server Management: </a:t>
            </a:r>
            <a:r>
              <a:rPr lang="en-US" dirty="0"/>
              <a:t>Lambda abstracts away all server and operating system maintenance. It manages the underlying infrastructure, allowing developers to focus on their code and business logic.</a:t>
            </a:r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8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Examples: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+mj-ea"/>
                <a:cs typeface="+mj-cs"/>
              </a:rPr>
              <a:t>A toy</a:t>
            </a:r>
            <a:r>
              <a:rPr lang="en-US" sz="2800" b="1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A combination of lambda function and S3</a:t>
            </a:r>
          </a:p>
        </p:txBody>
      </p:sp>
    </p:spTree>
    <p:extLst>
      <p:ext uri="{BB962C8B-B14F-4D97-AF65-F5344CB8AC3E}">
        <p14:creationId xmlns:p14="http://schemas.microsoft.com/office/powerpoint/2010/main" val="73276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586A0-AD1E-4DD3-ACAC-4B318847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11" y="1214546"/>
            <a:ext cx="81735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832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What</a:t>
            </a:r>
            <a:r>
              <a:rPr lang="zh-CN" altLang="en-US" sz="3200" b="1" dirty="0"/>
              <a:t> </a:t>
            </a:r>
            <a:r>
              <a:rPr lang="en-AU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AU" sz="3200" b="1" dirty="0"/>
              <a:t>DevOps?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01012"/>
            <a:ext cx="10864355" cy="5019058"/>
          </a:xfrm>
        </p:spPr>
        <p:txBody>
          <a:bodyPr>
            <a:noAutofit/>
          </a:bodyPr>
          <a:lstStyle/>
          <a:p>
            <a:pPr algn="l"/>
            <a:r>
              <a:rPr lang="en-AU" sz="2400" spc="-1" dirty="0">
                <a:solidFill>
                  <a:srgbClr val="000000"/>
                </a:solidFill>
              </a:rPr>
              <a:t>It is </a:t>
            </a:r>
            <a:r>
              <a:rPr lang="en-US" sz="2400" spc="-1" dirty="0">
                <a:solidFill>
                  <a:srgbClr val="000000"/>
                </a:solidFill>
              </a:rPr>
              <a:t>a combination of </a:t>
            </a:r>
            <a:r>
              <a:rPr lang="en-AU" sz="2400" spc="-1" dirty="0">
                <a:solidFill>
                  <a:srgbClr val="000000"/>
                </a:solidFill>
              </a:rPr>
              <a:t>cultural philosophies,</a:t>
            </a:r>
            <a:r>
              <a:rPr lang="en-US" sz="2400" spc="-1" dirty="0">
                <a:solidFill>
                  <a:srgbClr val="000000"/>
                </a:solidFill>
              </a:rPr>
              <a:t> </a:t>
            </a:r>
            <a:r>
              <a:rPr lang="en-AU" sz="2400" spc="-1" dirty="0">
                <a:solidFill>
                  <a:srgbClr val="000000"/>
                </a:solidFill>
              </a:rPr>
              <a:t>practices</a:t>
            </a:r>
            <a:r>
              <a:rPr lang="en-US" sz="2400" spc="-1" dirty="0">
                <a:solidFill>
                  <a:srgbClr val="000000"/>
                </a:solidFill>
              </a:rPr>
              <a:t> and tools created to facilitate organizations in delivering services/applications much faster than they can through traditional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28958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B82D0-877E-4644-8CBF-C2425961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47523"/>
            <a:ext cx="1126888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Step2: select a Lambda blueprint and configure it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7EB2-566B-4948-B342-481335C9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5" y="1207198"/>
            <a:ext cx="11136279" cy="22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6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80" y="146802"/>
            <a:ext cx="9491391" cy="534134"/>
          </a:xfrm>
        </p:spPr>
        <p:txBody>
          <a:bodyPr>
            <a:normAutofit/>
          </a:bodyPr>
          <a:lstStyle/>
          <a:p>
            <a:r>
              <a:rPr lang="en-AU" sz="3200" b="1" dirty="0"/>
              <a:t>Step3: basic information configuration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8EF79-57E2-4A84-B608-E016961A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6" y="1189653"/>
            <a:ext cx="8103246" cy="45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6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preconfigured function code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D8E2-702B-4A56-AA11-2F25B8CE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1276708"/>
            <a:ext cx="8926171" cy="4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Step5: </a:t>
            </a:r>
            <a:r>
              <a:rPr lang="en-US" altLang="zh-CN" sz="3200" b="1" dirty="0"/>
              <a:t>configure a test event to trigger the code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9C701-E0C9-4112-8CBE-2E41AE44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33" y="1278673"/>
            <a:ext cx="8404333" cy="43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2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</a:t>
            </a:r>
            <a:r>
              <a:rPr lang="en-US" altLang="zh-CN" sz="3200" b="1" dirty="0"/>
              <a:t>configure a test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1534-FB9F-4199-9544-1E46855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1" y="1090285"/>
            <a:ext cx="8096262" cy="49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Step5.2: </a:t>
            </a:r>
            <a:r>
              <a:rPr lang="en-US" altLang="zh-CN" sz="3200" b="1" dirty="0"/>
              <a:t>configure the event’s data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B903F-08CD-42EB-BF12-50CC7FA9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" y="990600"/>
            <a:ext cx="762106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72010-656D-49FC-8136-E619AB29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" y="4435086"/>
            <a:ext cx="7563906" cy="17718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8AD23-1089-47C0-8B36-D016D3C03E9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3691" y="3591288"/>
            <a:ext cx="0" cy="843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altLang="zh-CN" sz="3200" b="1" dirty="0"/>
              <a:t>trigger the Lambda function via the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4D5B-70FB-40D1-A2BB-DC8B4033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6" y="1392114"/>
            <a:ext cx="10610827" cy="4551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8154C-1972-4058-BFC6-E3171A1E648C}"/>
              </a:ext>
            </a:extLst>
          </p:cNvPr>
          <p:cNvSpPr/>
          <p:nvPr/>
        </p:nvSpPr>
        <p:spPr>
          <a:xfrm>
            <a:off x="5647765" y="1936376"/>
            <a:ext cx="1801906" cy="11295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723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Step7: </a:t>
            </a:r>
            <a:r>
              <a:rPr lang="en-US" altLang="zh-CN" sz="3200" b="1" dirty="0"/>
              <a:t>Execution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4EBB8-D9D0-46DB-AC65-02D24BB2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86" y="1273292"/>
            <a:ext cx="8783427" cy="43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7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ea typeface="+mj-ea"/>
                <a:cs typeface="+mj-cs"/>
              </a:rPr>
              <a:t>A toy</a:t>
            </a:r>
            <a:r>
              <a:rPr lang="en-US" sz="2800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ea typeface="+mj-ea"/>
                <a:cs typeface="+mj-cs"/>
              </a:rPr>
              <a:t>A combination of lambda and S3</a:t>
            </a:r>
          </a:p>
        </p:txBody>
      </p:sp>
    </p:spTree>
    <p:extLst>
      <p:ext uri="{BB962C8B-B14F-4D97-AF65-F5344CB8AC3E}">
        <p14:creationId xmlns:p14="http://schemas.microsoft.com/office/powerpoint/2010/main" val="265425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8EED5-A147-447B-B363-F901C42B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3" y="737928"/>
            <a:ext cx="5191113" cy="553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5FBD3-3E00-4587-9AC4-76746C2334CA}"/>
              </a:ext>
            </a:extLst>
          </p:cNvPr>
          <p:cNvSpPr txBox="1"/>
          <p:nvPr/>
        </p:nvSpPr>
        <p:spPr>
          <a:xfrm>
            <a:off x="6096000" y="6519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https://www.spiceworks.com/tech/devops/articles/what-is-devops/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05039-62DC-4A34-9097-AD3894B0AD13}"/>
              </a:ext>
            </a:extLst>
          </p:cNvPr>
          <p:cNvSpPr/>
          <p:nvPr/>
        </p:nvSpPr>
        <p:spPr>
          <a:xfrm>
            <a:off x="4985657" y="5725886"/>
            <a:ext cx="2220685" cy="79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1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2" y="144341"/>
            <a:ext cx="4497560" cy="597922"/>
          </a:xfrm>
        </p:spPr>
        <p:txBody>
          <a:bodyPr>
            <a:normAutofit/>
          </a:bodyPr>
          <a:lstStyle/>
          <a:p>
            <a:r>
              <a:rPr lang="en-AU" sz="3200" b="1" dirty="0"/>
              <a:t>Combine Lambda with S3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F2C8D8-A2FE-4632-8369-4B23D6764F9D}"/>
              </a:ext>
            </a:extLst>
          </p:cNvPr>
          <p:cNvSpPr/>
          <p:nvPr/>
        </p:nvSpPr>
        <p:spPr>
          <a:xfrm>
            <a:off x="1305604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FA139-52BB-4085-8379-48E48E2C77D0}"/>
              </a:ext>
            </a:extLst>
          </p:cNvPr>
          <p:cNvSpPr/>
          <p:nvPr/>
        </p:nvSpPr>
        <p:spPr>
          <a:xfrm>
            <a:off x="1476491" y="1366433"/>
            <a:ext cx="1808624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 BUCKET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A95B4-A30F-4169-820E-76A09AF3A8D8}"/>
              </a:ext>
            </a:extLst>
          </p:cNvPr>
          <p:cNvSpPr/>
          <p:nvPr/>
        </p:nvSpPr>
        <p:spPr>
          <a:xfrm>
            <a:off x="1476491" y="2033183"/>
            <a:ext cx="1808624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BUCKET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8D734-2997-46F9-B134-8ED7A29A22C7}"/>
              </a:ext>
            </a:extLst>
          </p:cNvPr>
          <p:cNvSpPr/>
          <p:nvPr/>
        </p:nvSpPr>
        <p:spPr>
          <a:xfrm>
            <a:off x="4747462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E2FB2-8A70-4347-927D-E3AF576175BE}"/>
              </a:ext>
            </a:extLst>
          </p:cNvPr>
          <p:cNvSpPr/>
          <p:nvPr/>
        </p:nvSpPr>
        <p:spPr>
          <a:xfrm>
            <a:off x="4939088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90A33-BDBB-45E6-A34A-B1ADFCB4BC46}"/>
              </a:ext>
            </a:extLst>
          </p:cNvPr>
          <p:cNvSpPr/>
          <p:nvPr/>
        </p:nvSpPr>
        <p:spPr>
          <a:xfrm>
            <a:off x="4939088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policy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C00709-68C1-4D67-980E-BA2D5C618DF8}"/>
              </a:ext>
            </a:extLst>
          </p:cNvPr>
          <p:cNvSpPr/>
          <p:nvPr/>
        </p:nvSpPr>
        <p:spPr>
          <a:xfrm>
            <a:off x="4747462" y="3877362"/>
            <a:ext cx="2294359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AED68-92C7-432A-BEA4-42B4627F4488}"/>
              </a:ext>
            </a:extLst>
          </p:cNvPr>
          <p:cNvSpPr/>
          <p:nvPr/>
        </p:nvSpPr>
        <p:spPr>
          <a:xfrm>
            <a:off x="5137789" y="3877363"/>
            <a:ext cx="1544432" cy="555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085C3C-F4DA-47D1-AD43-605E8692E16B}"/>
              </a:ext>
            </a:extLst>
          </p:cNvPr>
          <p:cNvSpPr/>
          <p:nvPr/>
        </p:nvSpPr>
        <p:spPr>
          <a:xfrm>
            <a:off x="4930176" y="4983382"/>
            <a:ext cx="1913066" cy="555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Add S3 trigger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3A2E7D-E90D-459D-AB2E-DD40E556B523}"/>
              </a:ext>
            </a:extLst>
          </p:cNvPr>
          <p:cNvSpPr/>
          <p:nvPr/>
        </p:nvSpPr>
        <p:spPr>
          <a:xfrm>
            <a:off x="1241527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69943D-B4B2-4F5D-8699-09A4E7CFE084}"/>
              </a:ext>
            </a:extLst>
          </p:cNvPr>
          <p:cNvSpPr/>
          <p:nvPr/>
        </p:nvSpPr>
        <p:spPr>
          <a:xfrm>
            <a:off x="1319687" y="3768897"/>
            <a:ext cx="2227161" cy="671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Test with 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590F2E-0FBC-47A1-AEE7-11C945E24F05}"/>
              </a:ext>
            </a:extLst>
          </p:cNvPr>
          <p:cNvSpPr/>
          <p:nvPr/>
        </p:nvSpPr>
        <p:spPr>
          <a:xfrm>
            <a:off x="8189783" y="1242010"/>
            <a:ext cx="2401000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28D7B-2017-4617-885C-5902A006D156}"/>
              </a:ext>
            </a:extLst>
          </p:cNvPr>
          <p:cNvSpPr/>
          <p:nvPr/>
        </p:nvSpPr>
        <p:spPr>
          <a:xfrm>
            <a:off x="8381409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B260A-0B55-4DDA-80A6-8543C508F4F3}"/>
              </a:ext>
            </a:extLst>
          </p:cNvPr>
          <p:cNvSpPr/>
          <p:nvPr/>
        </p:nvSpPr>
        <p:spPr>
          <a:xfrm>
            <a:off x="8450911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940817-D63C-4B74-8869-24F3667956C0}"/>
              </a:ext>
            </a:extLst>
          </p:cNvPr>
          <p:cNvSpPr/>
          <p:nvPr/>
        </p:nvSpPr>
        <p:spPr>
          <a:xfrm>
            <a:off x="8450911" y="222870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role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E7DBDA-4670-4BC1-9353-009776A50B29}"/>
              </a:ext>
            </a:extLst>
          </p:cNvPr>
          <p:cNvSpPr/>
          <p:nvPr/>
        </p:nvSpPr>
        <p:spPr>
          <a:xfrm>
            <a:off x="8189783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210CE9-5920-4B04-948F-8422754130A9}"/>
              </a:ext>
            </a:extLst>
          </p:cNvPr>
          <p:cNvSpPr/>
          <p:nvPr/>
        </p:nvSpPr>
        <p:spPr>
          <a:xfrm>
            <a:off x="8457609" y="3813954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229309-0D78-4D5F-B985-899F2B95C3E1}"/>
              </a:ext>
            </a:extLst>
          </p:cNvPr>
          <p:cNvSpPr/>
          <p:nvPr/>
        </p:nvSpPr>
        <p:spPr>
          <a:xfrm>
            <a:off x="8450911" y="432380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FC119-A39B-481F-989E-AF68D56953F0}"/>
              </a:ext>
            </a:extLst>
          </p:cNvPr>
          <p:cNvSpPr/>
          <p:nvPr/>
        </p:nvSpPr>
        <p:spPr>
          <a:xfrm>
            <a:off x="8450911" y="491435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function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91623D4-2DF0-4B7C-A9A8-51FB9F1AF642}"/>
              </a:ext>
            </a:extLst>
          </p:cNvPr>
          <p:cNvSpPr txBox="1">
            <a:spLocks/>
          </p:cNvSpPr>
          <p:nvPr/>
        </p:nvSpPr>
        <p:spPr>
          <a:xfrm>
            <a:off x="1997037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1</a:t>
            </a:r>
            <a:endParaRPr lang="en-US" sz="2000" b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DB3DCB-F56F-4B6A-BE08-03FCD350ED66}"/>
              </a:ext>
            </a:extLst>
          </p:cNvPr>
          <p:cNvSpPr txBox="1">
            <a:spLocks/>
          </p:cNvSpPr>
          <p:nvPr/>
        </p:nvSpPr>
        <p:spPr>
          <a:xfrm>
            <a:off x="5370491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2</a:t>
            </a:r>
            <a:endParaRPr lang="en-US" sz="2000" b="1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B8A448-9611-42D9-819F-1E06A5533ECB}"/>
              </a:ext>
            </a:extLst>
          </p:cNvPr>
          <p:cNvSpPr txBox="1">
            <a:spLocks/>
          </p:cNvSpPr>
          <p:nvPr/>
        </p:nvSpPr>
        <p:spPr>
          <a:xfrm>
            <a:off x="8972177" y="704064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3</a:t>
            </a:r>
            <a:endParaRPr lang="en-US" sz="20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890229-D25C-41E4-AC38-75A1E0C973BE}"/>
              </a:ext>
            </a:extLst>
          </p:cNvPr>
          <p:cNvSpPr/>
          <p:nvPr/>
        </p:nvSpPr>
        <p:spPr>
          <a:xfrm>
            <a:off x="4944544" y="4380608"/>
            <a:ext cx="1919018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349938A-92F5-4E0C-BF75-5C3AFD801239}"/>
              </a:ext>
            </a:extLst>
          </p:cNvPr>
          <p:cNvSpPr txBox="1">
            <a:spLocks/>
          </p:cNvSpPr>
          <p:nvPr/>
        </p:nvSpPr>
        <p:spPr>
          <a:xfrm>
            <a:off x="897217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4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47F9F8-E292-4453-AF18-4C859EB3BA5A}"/>
              </a:ext>
            </a:extLst>
          </p:cNvPr>
          <p:cNvSpPr/>
          <p:nvPr/>
        </p:nvSpPr>
        <p:spPr>
          <a:xfrm>
            <a:off x="1601217" y="4417698"/>
            <a:ext cx="1707550" cy="371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D62C16-19F0-477B-AC2B-B32D59DAE647}"/>
              </a:ext>
            </a:extLst>
          </p:cNvPr>
          <p:cNvSpPr/>
          <p:nvPr/>
        </p:nvSpPr>
        <p:spPr>
          <a:xfrm>
            <a:off x="1601217" y="5258073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CloudWatch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AD1371-1E17-4BC0-8DE4-C6706F691CE2}"/>
              </a:ext>
            </a:extLst>
          </p:cNvPr>
          <p:cNvSpPr/>
          <p:nvPr/>
        </p:nvSpPr>
        <p:spPr>
          <a:xfrm>
            <a:off x="1601217" y="4789415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tx1"/>
                </a:solidFill>
              </a:rPr>
              <a:t>Lamda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CB57199-A097-4FA0-9077-EACE43972328}"/>
              </a:ext>
            </a:extLst>
          </p:cNvPr>
          <p:cNvSpPr txBox="1">
            <a:spLocks/>
          </p:cNvSpPr>
          <p:nvPr/>
        </p:nvSpPr>
        <p:spPr>
          <a:xfrm>
            <a:off x="5370491" y="59318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5</a:t>
            </a:r>
            <a:endParaRPr lang="en-US" sz="2000" b="1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874CD580-9553-4A02-9474-ADC628914EEC}"/>
              </a:ext>
            </a:extLst>
          </p:cNvPr>
          <p:cNvSpPr txBox="1">
            <a:spLocks/>
          </p:cNvSpPr>
          <p:nvPr/>
        </p:nvSpPr>
        <p:spPr>
          <a:xfrm>
            <a:off x="199703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107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Step1: </a:t>
            </a:r>
            <a:r>
              <a:rPr lang="en-US" sz="3200" b="1" dirty="0"/>
              <a:t>create a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1737-3030-444E-BA52-9447847F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26" y="1344526"/>
            <a:ext cx="6163055" cy="20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12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customer managed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customer managed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5804452" y="1989001"/>
            <a:ext cx="6216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event: 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a</a:t>
            </a:r>
            <a:r>
              <a:rPr lang="zh-CN" altLang="en-US" dirty="0">
                <a:solidFill>
                  <a:srgbClr val="16191F"/>
                </a:solidFill>
                <a:latin typeface="+mn-lt"/>
              </a:rPr>
              <a:t> </a:t>
            </a:r>
            <a:r>
              <a:rPr lang="en-AU" altLang="zh-CN" dirty="0">
                <a:solidFill>
                  <a:srgbClr val="16191F"/>
                </a:solidFill>
                <a:latin typeface="+mn-lt"/>
              </a:rPr>
              <a:t>set</a:t>
            </a:r>
            <a:r>
              <a:rPr lang="zh-CN" altLang="en-US" dirty="0">
                <a:solidFill>
                  <a:srgbClr val="16191F"/>
                </a:solidFill>
                <a:latin typeface="+mn-lt"/>
              </a:rPr>
              <a:t> </a:t>
            </a:r>
            <a:r>
              <a:rPr lang="en-AU" altLang="zh-CN" dirty="0">
                <a:solidFill>
                  <a:srgbClr val="16191F"/>
                </a:solidFill>
                <a:latin typeface="+mn-lt"/>
              </a:rPr>
              <a:t>of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 log records and each record consists of a timestamp and a message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B5582-B1A8-4F2B-A4D1-0390709DF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451" y="2692268"/>
            <a:ext cx="4963218" cy="624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BA611-A797-4E58-8275-7DDABC612FA8}"/>
              </a:ext>
            </a:extLst>
          </p:cNvPr>
          <p:cNvSpPr txBox="1"/>
          <p:nvPr/>
        </p:nvSpPr>
        <p:spPr>
          <a:xfrm>
            <a:off x="5804451" y="3316421"/>
            <a:ext cx="6216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stream: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sequence of log events from the same runtime environment.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10C5FD-A788-4B2F-A449-FF9237100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99" y="4153604"/>
            <a:ext cx="421063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38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customer managed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EA00C-B0BD-4E2F-ADEA-86B636966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903" y="2856340"/>
            <a:ext cx="3928533" cy="156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C9A1CD-7EF7-44C6-8CE6-ACB7C3CA9D15}"/>
              </a:ext>
            </a:extLst>
          </p:cNvPr>
          <p:cNvSpPr txBox="1"/>
          <p:nvPr/>
        </p:nvSpPr>
        <p:spPr>
          <a:xfrm>
            <a:off x="5975903" y="2008497"/>
            <a:ext cx="6216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group: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group of log streams that share the same application/component.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0DFF7-6F26-49C1-9420-C76599CD6415}"/>
              </a:ext>
            </a:extLst>
          </p:cNvPr>
          <p:cNvSpPr txBox="1"/>
          <p:nvPr/>
        </p:nvSpPr>
        <p:spPr>
          <a:xfrm>
            <a:off x="5975902" y="5013825"/>
            <a:ext cx="6216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latin typeface="+mn-lt"/>
              </a:rPr>
              <a:t>Hierarchy:</a:t>
            </a:r>
            <a:r>
              <a:rPr lang="en-US" dirty="0">
                <a:latin typeface="+mn-lt"/>
              </a:rPr>
              <a:t> Log group → multiple log streams → many log events in each stream.</a:t>
            </a:r>
            <a:endParaRPr lang="en-US" dirty="0">
              <a:solidFill>
                <a:srgbClr val="16191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197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 role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78B8-9081-40BA-A284-070DC49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72" y="1028365"/>
            <a:ext cx="935485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352558" y="522510"/>
            <a:ext cx="11362114" cy="363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AWS account: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another AWS account (or entities within that account) is trusted to assume a role in this account.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AU" sz="2400" b="1" dirty="0">
                <a:solidFill>
                  <a:srgbClr val="16191F"/>
                </a:solidFill>
                <a:latin typeface="+mn-lt"/>
              </a:rPr>
              <a:t>Web identity: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through an external web identity provider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SAML (Security Assertion Markup Language) 2.0 Federation: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via their corporate credentials (e.g., Microsoft Active Directory)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Custom trust policy: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provides more flexibility in defining who or what is trusted to assume a role in this account.</a:t>
            </a:r>
          </a:p>
        </p:txBody>
      </p:sp>
    </p:spTree>
    <p:extLst>
      <p:ext uri="{BB962C8B-B14F-4D97-AF65-F5344CB8AC3E}">
        <p14:creationId xmlns:p14="http://schemas.microsoft.com/office/powerpoint/2010/main" val="2909910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Step3.1: create a role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7090-E30A-4AC4-A172-E547599F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36" y="821517"/>
            <a:ext cx="7567341" cy="2474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4133-5901-483D-9016-FA1F727E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35" y="3429000"/>
            <a:ext cx="7567340" cy="3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Step3.2: create a role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019B7-6FB8-4DBC-8072-FD7FDB06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21" y="983822"/>
            <a:ext cx="642074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2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a lambda function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1004-6AC3-49A0-A465-92B61856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36" y="821516"/>
            <a:ext cx="764011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10893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Step4.1: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8154D-1F55-4C4E-BD05-A71970EB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8" y="1049236"/>
            <a:ext cx="8672029" cy="47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Step4.2: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C61A-49DC-42B6-A780-75F0C834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7" y="1092536"/>
            <a:ext cx="1014554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42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Step4.3: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514056" y="1442977"/>
            <a:ext cx="116779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event['Records']: contains an array of records. A record corresponds to a specific event that triggered the lambda function.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event['Records'][0]: retrieves the first record in this array.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event['Records'][0]['s3']: contains information specific to an S3 event in the record.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event['Records'][0]['s3']['bucket']: contains information about the S3 bucket where the S3 event occurred.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event['Records'][0]['s3']['bucket']['name’]: retrieves the name field from the bucket.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3809-97F0-4BF1-A4CC-12043061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7" y="821516"/>
            <a:ext cx="410584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7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Step4.4: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190206" y="1550206"/>
            <a:ext cx="11468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event['Records'][0]['s3']['object']['key']: retrieves the S3 object key from the S3 object, encoded by utf-8.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 err="1">
                <a:solidFill>
                  <a:srgbClr val="16191F"/>
                </a:solidFill>
                <a:latin typeface="+mn-lt"/>
              </a:rPr>
              <a:t>urllib.parse.unquote_plus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(): a function call that decodes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 an encoded URL string.</a:t>
            </a:r>
            <a:endParaRPr lang="en-US" dirty="0">
              <a:solidFill>
                <a:srgbClr val="16191F"/>
              </a:solidFill>
              <a:latin typeface="+mn-lt"/>
            </a:endParaRP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AU" dirty="0">
                <a:solidFill>
                  <a:srgbClr val="16191F"/>
                </a:solidFill>
                <a:latin typeface="+mn-lt"/>
              </a:rPr>
              <a:t>encoding='utf-8'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: specifies the character encoding to be used when decoding the object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A749C-C8AD-4030-8BAC-D35FBB2B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6" y="821516"/>
            <a:ext cx="663032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Step4.5: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9A889-AB1C-41E9-B8FA-0C629028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6" y="821516"/>
            <a:ext cx="10145541" cy="39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0855FD-275B-45D0-B333-FFB3D6902459}"/>
              </a:ext>
            </a:extLst>
          </p:cNvPr>
          <p:cNvSpPr/>
          <p:nvPr/>
        </p:nvSpPr>
        <p:spPr>
          <a:xfrm>
            <a:off x="3024554" y="650631"/>
            <a:ext cx="896815" cy="580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0CF71-810C-44AE-9A98-37D4B55FE948}"/>
              </a:ext>
            </a:extLst>
          </p:cNvPr>
          <p:cNvSpPr/>
          <p:nvPr/>
        </p:nvSpPr>
        <p:spPr>
          <a:xfrm>
            <a:off x="900136" y="3554502"/>
            <a:ext cx="10145541" cy="1201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55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BF3A2-32C4-4E7D-9C22-11A1B950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57" y="2500738"/>
            <a:ext cx="5582020" cy="2529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4B55-901F-4AAC-BD12-772D23B7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57" y="1529052"/>
            <a:ext cx="558202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8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3F443-5AB0-442C-9BAC-B25727DC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41" y="821516"/>
            <a:ext cx="643027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6EBF7-6D43-44DA-9F5D-66AF9A2D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3740562"/>
            <a:ext cx="8249801" cy="2619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2E3B9-F569-4B5A-8C4D-891FC6F55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338184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2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Step6.1: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DC6FF-E3DC-4C75-8CEC-D9B25AFE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60" y="3881944"/>
            <a:ext cx="9904140" cy="17237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FCBE8-3689-45CC-AF93-F033C99948EE}"/>
              </a:ext>
            </a:extLst>
          </p:cNvPr>
          <p:cNvSpPr/>
          <p:nvPr/>
        </p:nvSpPr>
        <p:spPr>
          <a:xfrm>
            <a:off x="2907679" y="5300385"/>
            <a:ext cx="1660418" cy="491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F347A-95BF-44C7-B497-3E29F8BD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1066314"/>
            <a:ext cx="421063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353327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992833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makes the application flexible and enables frequent and small updates.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Lambda.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5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10665028" cy="2941442"/>
          </a:xfrm>
        </p:spPr>
        <p:txBody>
          <a:bodyPr>
            <a:noAutofit/>
          </a:bodyPr>
          <a:lstStyle/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Organizations monitor metrics and logs to see how application and infrastructure performance impacts the experience of their product’s end user.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tracks the performance of applications and infrastructure and detects real-time problems.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CloudWatch.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69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2248</Words>
  <Application>Microsoft Office PowerPoint</Application>
  <PresentationFormat>Widescreen</PresentationFormat>
  <Paragraphs>357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AmazonEmber</vt:lpstr>
      <vt:lpstr>Courier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Week 11 DevOps</vt:lpstr>
      <vt:lpstr>PowerPoint Presentation</vt:lpstr>
      <vt:lpstr>Overview</vt:lpstr>
      <vt:lpstr>What is DevOps?</vt:lpstr>
      <vt:lpstr>PowerPoint Presentation</vt:lpstr>
      <vt:lpstr>DevOps best practices</vt:lpstr>
      <vt:lpstr>DevOps best practices</vt:lpstr>
      <vt:lpstr>DevOps best practices</vt:lpstr>
      <vt:lpstr>DevOps best practices</vt:lpstr>
      <vt:lpstr>DevOps best practices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DevOps best practices</vt:lpstr>
      <vt:lpstr>DevOps best practices</vt:lpstr>
      <vt:lpstr>DevOps best practices</vt:lpstr>
      <vt:lpstr>DevOps best practices</vt:lpstr>
      <vt:lpstr>Fabric: automate tasks in DevOps</vt:lpstr>
      <vt:lpstr>User/Client Authentication in SSH</vt:lpstr>
      <vt:lpstr>PowerPoint Presentation</vt:lpstr>
      <vt:lpstr>How to configure OpenSSH to support Fabric</vt:lpstr>
      <vt:lpstr>How to configure OpenSSH to support Fabric</vt:lpstr>
      <vt:lpstr>How to configure OpenSSH to support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Fabric: common functions</vt:lpstr>
      <vt:lpstr>Fabric: common functions</vt:lpstr>
      <vt:lpstr>PowerPoint Presentation</vt:lpstr>
      <vt:lpstr>PowerPoint Presentation</vt:lpstr>
      <vt:lpstr>fabfile.py: a Python script that is a collection of tasks and functions</vt:lpstr>
      <vt:lpstr>AWS Lambda: automate tasks in DevOps</vt:lpstr>
      <vt:lpstr>AWS Lambda: automate tasks in DevOps</vt:lpstr>
      <vt:lpstr>Step1: open the AWS Lambda Console</vt:lpstr>
      <vt:lpstr>Step1: open the AWS Lambda Console</vt:lpstr>
      <vt:lpstr>Step2: select a Lambda blueprint and configure it</vt:lpstr>
      <vt:lpstr>Step3: basic information configuration</vt:lpstr>
      <vt:lpstr>Step4: preconfigured function code</vt:lpstr>
      <vt:lpstr>Step5: configure a test event to trigger the code</vt:lpstr>
      <vt:lpstr>Step5.1: configure a test event</vt:lpstr>
      <vt:lpstr>Step5.2: configure the event’s data</vt:lpstr>
      <vt:lpstr>Step6: trigger the Lambda function via the event</vt:lpstr>
      <vt:lpstr>Step7: Execution results</vt:lpstr>
      <vt:lpstr>AWS Lambda: automate tasks in DevOps</vt:lpstr>
      <vt:lpstr>Combine Lambda with S3</vt:lpstr>
      <vt:lpstr>Step1: create a bucket</vt:lpstr>
      <vt:lpstr>Step2: create a customer managed policy</vt:lpstr>
      <vt:lpstr>Step2: create a customer managed policy</vt:lpstr>
      <vt:lpstr>Step2: create a customer managed policy</vt:lpstr>
      <vt:lpstr>Step3: create a role</vt:lpstr>
      <vt:lpstr>PowerPoint Presentation</vt:lpstr>
      <vt:lpstr>Step3.1: create a role</vt:lpstr>
      <vt:lpstr>Step3.2: create a role</vt:lpstr>
      <vt:lpstr>Step4: create a lambda function</vt:lpstr>
      <vt:lpstr>Step4.1: create a lambda function</vt:lpstr>
      <vt:lpstr>Step4.2: create a lambda function</vt:lpstr>
      <vt:lpstr>Step4.3: create a lambda function</vt:lpstr>
      <vt:lpstr>Step4.4: create a lambda function</vt:lpstr>
      <vt:lpstr>Step4.5: create a lambda function</vt:lpstr>
      <vt:lpstr>Step5: create a trigger</vt:lpstr>
      <vt:lpstr>Step5.1: create a trigger</vt:lpstr>
      <vt:lpstr>Step6: test the function via the trigger</vt:lpstr>
      <vt:lpstr>Step6.1: test the function via the trigger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2025-10-07T03:15:17Z</dcterms:created>
  <dcterms:modified xsi:type="dcterms:W3CDTF">2025-10-07T03:15:35Z</dcterms:modified>
  <cp:category/>
</cp:coreProperties>
</file>